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09" r:id="rId4"/>
    <p:sldMasterId id="2147483911" r:id="rId5"/>
    <p:sldMasterId id="2147483918" r:id="rId6"/>
  </p:sldMasterIdLst>
  <p:notesMasterIdLst>
    <p:notesMasterId r:id="rId86"/>
  </p:notesMasterIdLst>
  <p:handoutMasterIdLst>
    <p:handoutMasterId r:id="rId87"/>
  </p:handoutMasterIdLst>
  <p:sldIdLst>
    <p:sldId id="256" r:id="rId7"/>
    <p:sldId id="1301" r:id="rId8"/>
    <p:sldId id="1302" r:id="rId9"/>
    <p:sldId id="1303" r:id="rId10"/>
    <p:sldId id="1323" r:id="rId11"/>
    <p:sldId id="1304" r:id="rId12"/>
    <p:sldId id="1307" r:id="rId13"/>
    <p:sldId id="1357" r:id="rId14"/>
    <p:sldId id="1358" r:id="rId15"/>
    <p:sldId id="1359" r:id="rId16"/>
    <p:sldId id="1360" r:id="rId17"/>
    <p:sldId id="1361" r:id="rId18"/>
    <p:sldId id="1356" r:id="rId19"/>
    <p:sldId id="1362" r:id="rId20"/>
    <p:sldId id="1363" r:id="rId21"/>
    <p:sldId id="1364" r:id="rId22"/>
    <p:sldId id="1365" r:id="rId23"/>
    <p:sldId id="1366" r:id="rId24"/>
    <p:sldId id="1367" r:id="rId25"/>
    <p:sldId id="1368" r:id="rId26"/>
    <p:sldId id="1311" r:id="rId27"/>
    <p:sldId id="1312" r:id="rId28"/>
    <p:sldId id="1369" r:id="rId29"/>
    <p:sldId id="1370" r:id="rId30"/>
    <p:sldId id="1371" r:id="rId31"/>
    <p:sldId id="1372" r:id="rId32"/>
    <p:sldId id="1373" r:id="rId33"/>
    <p:sldId id="1374" r:id="rId34"/>
    <p:sldId id="1375" r:id="rId35"/>
    <p:sldId id="1377" r:id="rId36"/>
    <p:sldId id="1376" r:id="rId37"/>
    <p:sldId id="1378" r:id="rId38"/>
    <p:sldId id="1379" r:id="rId39"/>
    <p:sldId id="1380" r:id="rId40"/>
    <p:sldId id="1381" r:id="rId41"/>
    <p:sldId id="1382" r:id="rId42"/>
    <p:sldId id="1383" r:id="rId43"/>
    <p:sldId id="1384" r:id="rId44"/>
    <p:sldId id="1385" r:id="rId45"/>
    <p:sldId id="1386" r:id="rId46"/>
    <p:sldId id="1387" r:id="rId47"/>
    <p:sldId id="1388" r:id="rId48"/>
    <p:sldId id="1389" r:id="rId49"/>
    <p:sldId id="1390" r:id="rId50"/>
    <p:sldId id="1346" r:id="rId51"/>
    <p:sldId id="1392" r:id="rId52"/>
    <p:sldId id="1393" r:id="rId53"/>
    <p:sldId id="1394" r:id="rId54"/>
    <p:sldId id="1395" r:id="rId55"/>
    <p:sldId id="1396" r:id="rId56"/>
    <p:sldId id="1397" r:id="rId57"/>
    <p:sldId id="1398" r:id="rId58"/>
    <p:sldId id="1399" r:id="rId59"/>
    <p:sldId id="1400" r:id="rId60"/>
    <p:sldId id="1401" r:id="rId61"/>
    <p:sldId id="1402" r:id="rId62"/>
    <p:sldId id="1403" r:id="rId63"/>
    <p:sldId id="1404" r:id="rId64"/>
    <p:sldId id="1405" r:id="rId65"/>
    <p:sldId id="1406" r:id="rId66"/>
    <p:sldId id="1407" r:id="rId67"/>
    <p:sldId id="1408" r:id="rId68"/>
    <p:sldId id="1409" r:id="rId69"/>
    <p:sldId id="1410" r:id="rId70"/>
    <p:sldId id="1411" r:id="rId71"/>
    <p:sldId id="1412" r:id="rId72"/>
    <p:sldId id="1413" r:id="rId73"/>
    <p:sldId id="1416" r:id="rId74"/>
    <p:sldId id="1415" r:id="rId75"/>
    <p:sldId id="1414" r:id="rId76"/>
    <p:sldId id="1417" r:id="rId77"/>
    <p:sldId id="1418" r:id="rId78"/>
    <p:sldId id="1419" r:id="rId79"/>
    <p:sldId id="1420" r:id="rId80"/>
    <p:sldId id="1421" r:id="rId81"/>
    <p:sldId id="1422" r:id="rId82"/>
    <p:sldId id="1423" r:id="rId83"/>
    <p:sldId id="1391" r:id="rId84"/>
    <p:sldId id="1354" r:id="rId85"/>
  </p:sldIdLst>
  <p:sldSz cx="12192000" cy="6858000"/>
  <p:notesSz cx="6645275" cy="9775825"/>
  <p:embeddedFontLs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Montserrat" panose="00000500000000000000" pitchFamily="2" charset="0"/>
      <p:regular r:id="rId92"/>
      <p:bold r:id="rId93"/>
      <p:italic r:id="rId94"/>
      <p:boldItalic r:id="rId95"/>
    </p:embeddedFont>
    <p:embeddedFont>
      <p:font typeface="Montserrat Black" panose="00000A00000000000000" pitchFamily="2" charset="0"/>
      <p:bold r:id="rId96"/>
      <p:boldItalic r:id="rId97"/>
    </p:embeddedFont>
  </p:embeddedFontLst>
  <p:custDataLst>
    <p:tags r:id="rId9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7940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836" y="300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font" Target="fonts/font2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10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6.fntdata"/><Relationship Id="rId98" Type="http://schemas.openxmlformats.org/officeDocument/2006/relationships/tags" Target="tags/tag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SmithQA/QAADVREACTT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AndySmithQA/Protected-starter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8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63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are created externally and then passed into the return. Note that the navbar has been commented out (it will be put into a layout component shortly)</a:t>
            </a:r>
          </a:p>
          <a:p>
            <a:endParaRPr lang="en-GB" dirty="0"/>
          </a:p>
          <a:p>
            <a:r>
              <a:rPr lang="en-GB" dirty="0"/>
              <a:t>The imports also need to change. We can take out Link and </a:t>
            </a:r>
            <a:r>
              <a:rPr lang="en-GB" dirty="0" err="1"/>
              <a:t>NavLink</a:t>
            </a:r>
            <a:r>
              <a:rPr lang="en-GB" dirty="0"/>
              <a:t> as they would no longer function. They are used outside of the scope of the </a:t>
            </a:r>
            <a:r>
              <a:rPr lang="en-GB" dirty="0" err="1"/>
              <a:t>createBrowserRouter</a:t>
            </a:r>
            <a:r>
              <a:rPr lang="en-GB" dirty="0"/>
              <a:t> const.</a:t>
            </a:r>
          </a:p>
          <a:p>
            <a:endParaRPr lang="en-GB" dirty="0"/>
          </a:p>
          <a:p>
            <a:r>
              <a:rPr lang="en-GB" dirty="0"/>
              <a:t>Notice also that the Routes has been replaced by a single Route tag. We can now create the default layout that allows us to link the root route element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96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NavLink</a:t>
            </a:r>
            <a:r>
              <a:rPr lang="en-GB" dirty="0"/>
              <a:t> works now as it is inside a new component.</a:t>
            </a:r>
          </a:p>
          <a:p>
            <a:endParaRPr lang="en-GB" dirty="0"/>
          </a:p>
          <a:p>
            <a:r>
              <a:rPr lang="en-GB" dirty="0"/>
              <a:t>Notice the addition of Outlet in the import and the &lt;main&gt; tag. This tells the root layout where to show any children that are rendered.</a:t>
            </a:r>
          </a:p>
          <a:p>
            <a:r>
              <a:rPr lang="en-GB" dirty="0"/>
              <a:t>In our example, &lt;Outlet /&gt; will be either Home or About (We will add more to these moving forward)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9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go to localhost/help, it will now show the links “View the Knowledge base” and “Contact us” as they were listed in the </a:t>
            </a:r>
            <a:r>
              <a:rPr lang="en-GB" dirty="0" err="1"/>
              <a:t>Navlinks</a:t>
            </a:r>
            <a:r>
              <a:rPr lang="en-GB" dirty="0"/>
              <a:t> for the view.</a:t>
            </a:r>
          </a:p>
          <a:p>
            <a:endParaRPr lang="en-GB" dirty="0"/>
          </a:p>
          <a:p>
            <a:r>
              <a:rPr lang="en-GB" dirty="0"/>
              <a:t>The Home and About links are still visible at the top of the page and the new child content is nested, having been rendered in the </a:t>
            </a:r>
            <a:r>
              <a:rPr lang="en-GB" dirty="0" err="1"/>
              <a:t>HelpLayout</a:t>
            </a:r>
            <a:r>
              <a:rPr lang="en-GB" dirty="0"/>
              <a:t> inside the </a:t>
            </a:r>
            <a:r>
              <a:rPr lang="en-GB" dirty="0" err="1"/>
              <a:t>RootLayout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path would become localhost/help/kb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04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55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30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3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 Button has been added at the top, kb and Contact are available when help is selected, but are not displayed as children until they are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77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"tickets"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"Keyboard not working"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"Printer not printing"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LRedman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"Stool broken"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"Cant login"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SGerrard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"Liverpool,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"Drives missing"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MRodgers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"Manchester,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"Lost work"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KSmith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"Berlin, Germany"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"Missing keys on keyboard"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EAPoe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13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3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05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0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54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 has been set to the home page for now. This will be updated when the </a:t>
            </a:r>
            <a:r>
              <a:rPr lang="en-GB" dirty="0" err="1"/>
              <a:t>TicketDetails.tsx</a:t>
            </a:r>
            <a:r>
              <a:rPr lang="en-GB" dirty="0"/>
              <a:t> component has been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30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links will take up back to the home page when they are clicked for now.</a:t>
            </a:r>
          </a:p>
          <a:p>
            <a:endParaRPr lang="en-GB" dirty="0"/>
          </a:p>
          <a:p>
            <a:r>
              <a:rPr lang="en-GB" dirty="0"/>
              <a:t>Add a bit of styling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p:last-child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#bbb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7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39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441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73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0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7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197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3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302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CSS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.ticket-details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30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28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78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52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68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7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Installing react-router-</a:t>
            </a:r>
            <a:r>
              <a:rPr lang="en-GB" dirty="0" err="1"/>
              <a:t>dom</a:t>
            </a:r>
            <a:r>
              <a:rPr lang="en-GB" dirty="0"/>
              <a:t> will install the router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9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63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extension of ‘bubbling’ in vanilla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912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AndySmithQA</a:t>
            </a:r>
            <a:r>
              <a:rPr lang="en-GB" dirty="0">
                <a:hlinkClick r:id="rId3"/>
              </a:rPr>
              <a:t>/QAADVREACTTS</a:t>
            </a:r>
            <a:endParaRPr lang="en-GB" dirty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4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496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641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923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645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24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98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discuss these later in the week. Context allows us to manage where state is shared within our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tag contains all the possible places you can navigate to in the app. “/” represents the default or home page. Notice we don’t have a / </a:t>
            </a:r>
            <a:r>
              <a:rPr lang="en-GB" dirty="0" err="1"/>
              <a:t>infront</a:t>
            </a:r>
            <a:r>
              <a:rPr lang="en-GB" dirty="0"/>
              <a:t> of the about. This is because react recognises that it’s a base route and puts one on for us dynamically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935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1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any username is accepted for this mock, but the password must be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398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91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13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51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91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609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will have to be a slight adjustment to the CSS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746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16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69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9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84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053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62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64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7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5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Roboto&amp;display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:root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#457b9d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#a8dadc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'Roboto'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4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the virtual </a:t>
            </a:r>
            <a:r>
              <a:rPr lang="en-GB" dirty="0" err="1"/>
              <a:t>dom</a:t>
            </a:r>
            <a:r>
              <a:rPr lang="en-GB" dirty="0"/>
              <a:t> in browser and watch the </a:t>
            </a:r>
            <a:r>
              <a:rPr lang="en-GB" dirty="0" err="1"/>
              <a:t>js</a:t>
            </a:r>
            <a:r>
              <a:rPr lang="en-GB" dirty="0"/>
              <a:t> update the </a:t>
            </a:r>
            <a:r>
              <a:rPr lang="en-GB" dirty="0" err="1"/>
              <a:t>dom</a:t>
            </a:r>
            <a:r>
              <a:rPr lang="en-GB" dirty="0"/>
              <a:t> when you click on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2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Cov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99" y="4437788"/>
            <a:ext cx="11160000" cy="7200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481638"/>
            <a:ext cx="11160000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02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Orang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73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Purpl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07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Red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29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Green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7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Yellow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5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4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411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556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2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3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3959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BA25C-539F-AC13-A09B-C239D82ECDF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4D955D-2481-AE77-A2BC-86226EA85F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14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var(--fontFamilyBase)"/>
              </a:rPr>
              <a:t>qa.com - QA Limited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92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393D9-3D8C-C0CA-E619-E8A43F365B6C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60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81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94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829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700000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02B99-5EC2-21D7-56FD-AE0CDF787719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63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46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6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7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87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30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3419999"/>
            <a:ext cx="2520000" cy="28887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E49E79-444B-5BFE-2CC5-3BCBDB7F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E64040-5828-D1C4-024E-776A7E04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82DDA-73CD-23FC-931E-1750740B2B12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9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8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13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6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1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2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4_phot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7272337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800000"/>
            <a:ext cx="7272336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62F938-B3EB-FFBA-C3D3-C22BB8010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2699999"/>
            <a:ext cx="3348000" cy="360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8822CA7-F31C-E1EC-01A7-F09E797A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000" y="2700000"/>
            <a:ext cx="3348000" cy="24926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B6E3E1-8294-B016-8C7B-A787BB78E7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8025" y="522000"/>
            <a:ext cx="3863975" cy="61411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F59ED-1183-27E2-2534-40888C441EC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9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9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2684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6536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104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9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83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50EB8-8B5E-27BB-F5B5-15E38895D8B5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383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62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025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84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12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978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33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1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972000"/>
            <a:ext cx="11160122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799186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879999"/>
            <a:ext cx="3348037" cy="342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62B451-9077-73D8-F2D3-9A668C4D3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2879999"/>
            <a:ext cx="7272338" cy="3428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A27F0-3839-A7D0-7F6D-1A6BC3598A8A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03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101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9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11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26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203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2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2153-C630-463E-198B-D505C376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972000"/>
            <a:ext cx="11160125" cy="72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9889C-9901-0E0D-F464-36DFF409D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CFCD17-96DB-0D59-36B4-CE8615F8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1999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10287-B48B-A4EA-C5C2-D14E30F60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8024" y="2340000"/>
            <a:ext cx="3348000" cy="396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F6CC7-FA3F-3DFD-A437-79967F3D566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737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5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82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81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68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343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3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972000"/>
            <a:ext cx="11160125" cy="72000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800000"/>
            <a:ext cx="11160123" cy="358296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EF58-42AF-670A-ABB0-E36C90B7E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5068E8-9BCA-EBED-805D-2D4844523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2684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7F7E130-A4BD-FAC6-408D-93D795929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430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43F7F7C-D774-C672-538A-5AD8FC8E2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6176" y="2520000"/>
            <a:ext cx="2520000" cy="3788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8D859-6778-A2A9-E361-E2C96AD56230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755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51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324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729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0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826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A_Layout5_NoSym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71A99-398C-22FD-2BEF-6BB91DC23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0" y="1979999"/>
            <a:ext cx="11161713" cy="4328725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9C9C4-0A99-7B6F-643F-06022C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972000"/>
            <a:ext cx="11161263" cy="7200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2711D-C1D3-A4A4-66F7-B70A1F3906BE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704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_Layout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4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126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5159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9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A_DivBlue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83158"/>
            <a:ext cx="7272337" cy="1166327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4460033"/>
            <a:ext cx="7272336" cy="1885205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8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image" Target="../media/image20.svg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61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81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8">
            <a:lum/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31453-D466-041E-21E6-461B68BA2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4799" y="1094400"/>
            <a:ext cx="11161263" cy="1166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5BD2-F661-DE85-1C63-7FE2479F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2664179"/>
            <a:ext cx="11160123" cy="364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B163C-3C1B-CE8A-F081-D509E18A5D7B}"/>
              </a:ext>
            </a:extLst>
          </p:cNvPr>
          <p:cNvSpPr/>
          <p:nvPr userDrawn="1"/>
        </p:nvSpPr>
        <p:spPr>
          <a:xfrm>
            <a:off x="0" y="6663189"/>
            <a:ext cx="12192000" cy="1948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13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  <p:sldLayoutId id="2147483970" r:id="rId52"/>
    <p:sldLayoutId id="2147483971" r:id="rId53"/>
    <p:sldLayoutId id="2147483972" r:id="rId54"/>
    <p:sldLayoutId id="2147483973" r:id="rId55"/>
    <p:sldLayoutId id="2147483983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2" pos="325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ADVANCED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Routing in React</a:t>
            </a: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8E45A-F928-44E1-B484-91F75C60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pages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2838" y="1692000"/>
            <a:ext cx="11649162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Although styling is not important for this course, we can apply some to make it easier to see what we are creating. All styles will be provided for you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will result in something like this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64AD5-7C9D-05FE-0FC9-0AC9F9ED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43" y="3820801"/>
            <a:ext cx="4511431" cy="20651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8F20-5E2C-E9EA-0FCD-5201152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162" y="4079903"/>
            <a:ext cx="4587638" cy="18060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2AB2B2-B44A-F255-78F1-74618522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576" y="1692000"/>
            <a:ext cx="1071288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React-router-</a:t>
            </a:r>
            <a:r>
              <a:rPr lang="en-GB" dirty="0" err="1"/>
              <a:t>dom</a:t>
            </a:r>
            <a:r>
              <a:rPr lang="en-GB" dirty="0"/>
              <a:t> uses Link and </a:t>
            </a:r>
            <a:r>
              <a:rPr lang="en-GB" dirty="0" err="1"/>
              <a:t>NavLink</a:t>
            </a:r>
            <a:r>
              <a:rPr lang="en-GB" dirty="0"/>
              <a:t> to intercept requests to the server and replaces them with the supplied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NavLink</a:t>
            </a:r>
            <a:r>
              <a:rPr lang="en-GB" dirty="0"/>
              <a:t> works identically to Link, but includes present styling options to make navigation easier for the user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Notice that ‘index’ has replaced the “/” path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F7E4D-3DB8-8274-1431-0CE779FB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0621"/>
            <a:ext cx="3924686" cy="29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EA227E-1B6F-0BEB-8C48-D502EAE4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92000"/>
            <a:ext cx="955541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they provided styles are applied, it looks like this.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routing is already being done on the browser side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A1001-D0C9-B8B2-CE14-104C53E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7" y="3518754"/>
            <a:ext cx="6226080" cy="1889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00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BA9F43-0696-CCC1-2966-AD847008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RouterProvider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92000"/>
            <a:ext cx="1080669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was significant change in guidance from React on how to route in 6.4. Introduced here was a </a:t>
            </a:r>
            <a:r>
              <a:rPr lang="en-GB" dirty="0" err="1"/>
              <a:t>RouteProvider</a:t>
            </a:r>
            <a:r>
              <a:rPr lang="en-GB" dirty="0"/>
              <a:t> which removed the requirement to use </a:t>
            </a:r>
            <a:r>
              <a:rPr lang="en-GB" dirty="0" err="1"/>
              <a:t>BrowserRouter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6.4, we create a browser router to hold the routes and these are passed into provider.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easiest and arguable most efficient on medium projects is to use </a:t>
            </a:r>
            <a:r>
              <a:rPr lang="en-GB" dirty="0" err="1"/>
              <a:t>createRoutesFromElements</a:t>
            </a:r>
            <a:r>
              <a:rPr lang="en-GB" dirty="0"/>
              <a:t>, which allows us to route to specified elements in our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37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1787E9-5546-1617-3F80-9EB749B9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RouterProvider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4454" y="1830722"/>
            <a:ext cx="1116126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BrowserRouter</a:t>
            </a:r>
            <a:r>
              <a:rPr lang="en-GB" dirty="0"/>
              <a:t> is removed completely and replaced with </a:t>
            </a:r>
            <a:r>
              <a:rPr lang="en-GB" dirty="0" err="1"/>
              <a:t>createBrowserRouter</a:t>
            </a:r>
            <a:r>
              <a:rPr lang="en-GB" dirty="0"/>
              <a:t> and </a:t>
            </a:r>
            <a:r>
              <a:rPr lang="en-GB" dirty="0" err="1"/>
              <a:t>RouterProvider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A31A-EE00-7FC2-D547-318F6A9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55" y="4370519"/>
            <a:ext cx="5227773" cy="2141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CF58C-2DA6-8337-4527-A455FA0C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798" y="3324302"/>
            <a:ext cx="3795089" cy="1165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A1D656-2DC6-F935-9789-A047A90D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4" y="2776656"/>
            <a:ext cx="2415749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CA054-BBAF-4373-F352-B2BCACC7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705" y="1782596"/>
            <a:ext cx="1109345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wrap our entire SPA in our header element created earlier. This can be put into a new component and passed to the root route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5E21F5-53EA-48F0-B975-6D785C04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27" y="2638120"/>
            <a:ext cx="4241067" cy="3590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2B5F8-A85B-FD77-0523-DD6D2DDD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078" y="3083697"/>
            <a:ext cx="4455884" cy="11409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C1CDB-27A6-35F2-8632-00450EEF1F65}"/>
              </a:ext>
            </a:extLst>
          </p:cNvPr>
          <p:cNvCxnSpPr>
            <a:cxnSpLocks/>
          </p:cNvCxnSpPr>
          <p:nvPr/>
        </p:nvCxnSpPr>
        <p:spPr>
          <a:xfrm flipV="1">
            <a:off x="2229980" y="3729789"/>
            <a:ext cx="1838311" cy="115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12EA9F1-E91E-15CA-B34C-B3470AB77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62" y="3429000"/>
            <a:ext cx="2071948" cy="15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1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76E483-22C9-D0B9-FED9-5FE6452F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92000"/>
            <a:ext cx="12371022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we want to create a layout specifically for the help section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62BD58-0FDC-7BD5-F20B-EFED93EB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25" y="2298025"/>
            <a:ext cx="4812767" cy="27552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5E303-4DF8-188D-7B57-E9C5921291D8}"/>
              </a:ext>
            </a:extLst>
          </p:cNvPr>
          <p:cNvCxnSpPr>
            <a:cxnSpLocks/>
          </p:cNvCxnSpPr>
          <p:nvPr/>
        </p:nvCxnSpPr>
        <p:spPr>
          <a:xfrm flipV="1">
            <a:off x="2379573" y="3266054"/>
            <a:ext cx="3816690" cy="16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F8B6B-776C-7034-4D32-33F26870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567" y="4085204"/>
            <a:ext cx="3530702" cy="225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85A35-F411-0CCB-4910-0BD9FF35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9" y="2856479"/>
            <a:ext cx="24574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B51AE-D1CE-A6F1-313B-6D716E6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540" y="1554692"/>
            <a:ext cx="7350472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the new nested components. It is good practice to separate concerns at this point by dropping the new components in a new folder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91A8D-71F1-59A8-BDBF-A34F5AA0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25" y="1865989"/>
            <a:ext cx="4103050" cy="2638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9BFE6-16CC-2D5A-9664-9A522612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14" y="4641447"/>
            <a:ext cx="3799156" cy="207039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41EC-626F-D8BC-7410-1AC8619DB051}"/>
              </a:ext>
            </a:extLst>
          </p:cNvPr>
          <p:cNvCxnSpPr>
            <a:cxnSpLocks/>
          </p:cNvCxnSpPr>
          <p:nvPr/>
        </p:nvCxnSpPr>
        <p:spPr>
          <a:xfrm flipV="1">
            <a:off x="2494112" y="2274692"/>
            <a:ext cx="5278966" cy="284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743BD-7BB2-1AB7-1992-F37082C60FEE}"/>
              </a:ext>
            </a:extLst>
          </p:cNvPr>
          <p:cNvCxnSpPr>
            <a:cxnSpLocks/>
          </p:cNvCxnSpPr>
          <p:nvPr/>
        </p:nvCxnSpPr>
        <p:spPr>
          <a:xfrm flipV="1">
            <a:off x="2494112" y="5029200"/>
            <a:ext cx="3437456" cy="51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655057-5E7B-0E2D-783C-1DE08B91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04" y="4171215"/>
            <a:ext cx="1981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9949B-6848-399B-1FFC-1DB5BAF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2629" y="1569141"/>
            <a:ext cx="10119108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After Some styling, It should look like this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DE36-5E5C-141C-2DF2-A09DC029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69" y="2566580"/>
            <a:ext cx="5616427" cy="22709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99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2A069-53A6-61A2-9C01-243A352C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734" y="1620821"/>
            <a:ext cx="10447217" cy="45110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Finally, we need to link the elements to the routes and add the link to help to the root layout</a:t>
            </a:r>
          </a:p>
          <a:p>
            <a:pPr marL="0" indent="0">
              <a:buNone/>
            </a:pPr>
            <a:r>
              <a:rPr lang="en-GB" dirty="0" err="1"/>
              <a:t>App.tsx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RootLayout.tsx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322E8-E1B7-61C8-D727-60BF3BC5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9" y="3037435"/>
            <a:ext cx="5372566" cy="54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5D52C-9665-38FD-45AE-0ADDEF140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24" y="4680228"/>
            <a:ext cx="5928874" cy="95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3FE8-ED4E-7330-34E6-10330A87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88" y="4812256"/>
            <a:ext cx="5029636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BB1202-C50F-2044-7DF8-6B82CAEC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br>
              <a:rPr lang="en-IN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9686" y="1217530"/>
            <a:ext cx="8247814" cy="58991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In this module, you will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introduced to client side routing in React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Understand Dynamic Routing and new features released in react-router 16.4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and configure routes for different views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Implement route parameters and nested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protected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88C78-AEFE-42A9-49E9-6D7B1945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3825" y="579438"/>
            <a:ext cx="5718175" cy="589915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E4C17-FE03-C584-FFEB-239F5693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00" y="661156"/>
            <a:ext cx="5303059" cy="1993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A6B62-0216-2343-1086-1BC280C8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5" y="3112367"/>
            <a:ext cx="4229428" cy="29178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823ED-537D-F670-9497-1EF9C4AC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952" y="2993678"/>
            <a:ext cx="4141249" cy="3262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80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Custom 404 page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9BDD46-E411-065B-78FD-4AEC7AF1A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93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581E8-EFAB-A4A5-6EEF-502CE252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Behaviour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0591" y="1692000"/>
            <a:ext cx="9777964" cy="402483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we navigate to a page that doesn’t exist, we currently get this 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need to provide our own method of catching routes that don’t exist on our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B20CE-CCFD-0092-6933-A9A9D864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851" y="2486382"/>
            <a:ext cx="5502117" cy="16155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39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E1D59-F02C-917A-A072-9112DFB6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404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3938" y="1579236"/>
            <a:ext cx="1089977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</a:t>
            </a:r>
            <a:r>
              <a:rPr lang="en-GB" dirty="0" err="1"/>
              <a:t>App.tsx</a:t>
            </a:r>
            <a:r>
              <a:rPr lang="en-GB" dirty="0"/>
              <a:t>, add another Route that can act as a catchall for any other URLs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Create a new component and link the new route to this. (remember to import it at the top of </a:t>
            </a:r>
            <a:r>
              <a:rPr lang="en-GB" dirty="0" err="1"/>
              <a:t>App.tsx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33B1D-B7D0-917C-3272-874B547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92" y="2147399"/>
            <a:ext cx="4892464" cy="594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B2AC9-5F32-B162-1C21-EE7B202D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27" y="3877792"/>
            <a:ext cx="5718226" cy="26341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D0E1D-B98C-8EA8-2F18-9D64548EE3A2}"/>
              </a:ext>
            </a:extLst>
          </p:cNvPr>
          <p:cNvCxnSpPr>
            <a:cxnSpLocks/>
          </p:cNvCxnSpPr>
          <p:nvPr/>
        </p:nvCxnSpPr>
        <p:spPr>
          <a:xfrm flipV="1">
            <a:off x="3034092" y="4604273"/>
            <a:ext cx="3485042" cy="84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4B2AEC-1C6E-B3E7-C1B8-45AAC754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55" y="3347711"/>
            <a:ext cx="220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188FB-A4D7-42AA-49F4-6E6ACD17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404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92000"/>
            <a:ext cx="1011375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Resulting in a controlled error and a path back to the homepage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87FEE-A614-A7A5-FCED-24B00F32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45" y="2723174"/>
            <a:ext cx="5601185" cy="21795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60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Loaders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0B1C4B2-3AC5-00AC-387B-C0A9295B1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21368-2A52-1DDD-4AA5-4D4C7019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of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3214" y="1913386"/>
            <a:ext cx="972670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new feature of 6.4, Loaders pull data into a component before it renders.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similar to </a:t>
            </a:r>
            <a:r>
              <a:rPr lang="en-GB" dirty="0" err="1"/>
              <a:t>useEffect</a:t>
            </a:r>
            <a:r>
              <a:rPr lang="en-GB" dirty="0"/>
              <a:t>(), a hook we will be looking at later in the course</a:t>
            </a:r>
            <a:r>
              <a:rPr lang="en-GB"/>
              <a:t>. 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useEffect</a:t>
            </a:r>
            <a:r>
              <a:rPr lang="en-GB" dirty="0"/>
              <a:t>() should be used to sync to external data (i.e. data that’s from completely outside your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10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D9CED2-C972-5F72-FDE3-122E7BB3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7575" y="1692000"/>
            <a:ext cx="10560200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will need to create a new section of our SPA which deals with the helpdesk tickets that come into our system.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be using JSON server to serve up some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9BDED-D3B4-0F3B-D8ED-60481D63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70" y="4691423"/>
            <a:ext cx="1905165" cy="72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B772-9116-0802-130F-487B0DED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40" y="3635171"/>
            <a:ext cx="3232379" cy="2836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D4B19-6667-BCB2-D988-5CEF7BBDCBF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128435" y="4203012"/>
            <a:ext cx="2852817" cy="85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C8AEE2-C7A0-7465-9B46-1789770E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6492" y="1692000"/>
            <a:ext cx="1041494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new layout to hold the tickets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Create a new folder in pages to hold the tickets info, and a new component called</a:t>
            </a:r>
          </a:p>
          <a:p>
            <a:pPr marL="0" indent="0">
              <a:buNone/>
            </a:pPr>
            <a:r>
              <a:rPr lang="en-GB" dirty="0" err="1"/>
              <a:t>Tickets.tsx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8F7E3-FEE5-9374-7719-E53EFF2C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266" y="4715069"/>
            <a:ext cx="6136322" cy="1796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F3A14-C7C0-2F3A-48A8-FBD1E2D0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615" y="2152785"/>
            <a:ext cx="6003429" cy="18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DF86E-DF6F-D9BC-5479-D5EC5E08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125" y="1692000"/>
            <a:ext cx="571817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the new Routes in </a:t>
            </a:r>
            <a:r>
              <a:rPr lang="en-GB" dirty="0" err="1"/>
              <a:t>App.tsx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F3037-6AE5-51A1-BBC4-E5E24D36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07" y="2412000"/>
            <a:ext cx="5486875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React-Router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8655E-984A-BAE1-6F5B-53116BFD0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E66858-4E5D-E5FC-420E-7181F21E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551" y="1692000"/>
            <a:ext cx="1053558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a new terminal, start the </a:t>
            </a:r>
            <a:r>
              <a:rPr lang="en-GB" dirty="0" err="1"/>
              <a:t>json</a:t>
            </a:r>
            <a:r>
              <a:rPr lang="en-GB" dirty="0"/>
              <a:t> server and check you can access it in a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3DA62-9345-3553-EE79-7A9EB589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2" y="2931370"/>
            <a:ext cx="5806086" cy="397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93123-9041-9201-4552-D766AF134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90" y="2516142"/>
            <a:ext cx="4094255" cy="3633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27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FB0AD0-970E-AB38-BD95-D2946B36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Loader function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3278" y="1663360"/>
            <a:ext cx="10696948" cy="18859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the </a:t>
            </a:r>
            <a:r>
              <a:rPr lang="en-GB" dirty="0" err="1"/>
              <a:t>Tickets.tsx</a:t>
            </a:r>
            <a:r>
              <a:rPr lang="en-GB" dirty="0"/>
              <a:t> component, underneath the export, you need to create a Loader function to pull the data into the component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App.tsx</a:t>
            </a:r>
            <a:r>
              <a:rPr lang="en-GB" dirty="0"/>
              <a:t>, we need to import the loader into the tickets route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344F-4B9F-9CB5-A251-9FEF5C7E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8" y="2555303"/>
            <a:ext cx="6690940" cy="134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92766-698F-144D-31B9-E5961AB2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9" y="4578841"/>
            <a:ext cx="8592749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9532F-1677-CE94-1761-2876268F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769" y="5030384"/>
            <a:ext cx="4747276" cy="16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5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FD0A37-936A-6FFF-61DC-EBACA4C1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263" y="1737295"/>
            <a:ext cx="11282799" cy="18859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the Tickets function, we need to create a new </a:t>
            </a:r>
            <a:r>
              <a:rPr lang="en-GB" dirty="0" err="1"/>
              <a:t>const</a:t>
            </a:r>
            <a:r>
              <a:rPr lang="en-GB" dirty="0"/>
              <a:t> which collects the data from the loader.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Link is imported so we can look at individual tickets in the future</a:t>
            </a:r>
          </a:p>
          <a:p>
            <a:pPr marL="0" indent="0">
              <a:buNone/>
            </a:pPr>
            <a:r>
              <a:rPr lang="en-GB" dirty="0"/>
              <a:t>This data can then be mapped, just as it would in any other data grab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3EC2F4-1ED0-9FD5-6C00-9AFFBE8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12281"/>
            <a:ext cx="2875947" cy="1991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E2D86-10F4-A136-5A06-5DEE9172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16" y="2148283"/>
            <a:ext cx="5941087" cy="15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B4A16-6CF8-8893-2986-9E92B42F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543050"/>
            <a:ext cx="10776548" cy="18859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should now drop the links into the /tickets path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the styles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E6CE1-E168-86D6-4FD0-624099B1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63" y="671792"/>
            <a:ext cx="2480562" cy="33365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D975A-7F54-F04A-3B4F-5333EBD3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07" y="3246120"/>
            <a:ext cx="3606784" cy="27514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6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48AC7F-E22D-A78F-77D5-3E49A21D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Tickets link to </a:t>
            </a:r>
            <a:r>
              <a:rPr lang="en-GB" dirty="0" err="1"/>
              <a:t>RootLayout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4793" y="1692000"/>
            <a:ext cx="5718175" cy="18859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will update our nav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C6487-7B62-8CCD-6A26-8000E8D8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1644105"/>
            <a:ext cx="5925377" cy="168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A1D11C-A49B-A1C6-2257-7DC27B11A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056" y="3848549"/>
            <a:ext cx="7506748" cy="19338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77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Route Parameters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AA7C8A2-65A8-14C1-2218-9D0870733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13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EDA4E0-3379-968E-764E-948E859E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92000"/>
            <a:ext cx="1116126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changeable part of a Route, where components change for each variation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</a:t>
            </a:r>
          </a:p>
          <a:p>
            <a:pPr marL="0" indent="0">
              <a:buNone/>
            </a:pPr>
            <a:r>
              <a:rPr lang="en-GB" dirty="0"/>
              <a:t>	/tickets/3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/tickets/765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variation is a parameter. We want the page to look the same for each variation, but have the content change when we access it based on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99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C7E4F-A065-D3F3-84A1-9EEE0214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4383" y="1692000"/>
            <a:ext cx="1120209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new component in tickets called </a:t>
            </a:r>
            <a:r>
              <a:rPr lang="en-GB" dirty="0" err="1"/>
              <a:t>TicketDetail.tsx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useParams</a:t>
            </a:r>
            <a:r>
              <a:rPr lang="en-GB" dirty="0"/>
              <a:t>() is a hook that lets us dynamically create content. The { id } is what identifies the individual ticket in the file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CE2DA-EA17-C5E7-8AEC-14BD0929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41" y="3429000"/>
            <a:ext cx="4384341" cy="29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0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63CBEB-FE3A-7DF5-39FF-F0392BDC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520" y="1773537"/>
            <a:ext cx="1049255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new route in </a:t>
            </a:r>
            <a:r>
              <a:rPr lang="en-GB" dirty="0" err="1"/>
              <a:t>App.tsx</a:t>
            </a:r>
            <a:r>
              <a:rPr lang="en-GB" dirty="0"/>
              <a:t>, set the path to be “ :id ” and the element to be </a:t>
            </a:r>
            <a:r>
              <a:rPr lang="en-GB" dirty="0" err="1"/>
              <a:t>TicketDetail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1DE79-9B06-80C0-9F76-DF5F37BD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16" y="2659233"/>
            <a:ext cx="5718225" cy="35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242311-835F-3890-1659-E83AEA91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2075" y="1692000"/>
            <a:ext cx="1022784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shows the parameter is being passed to the 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75525-C6D0-49D4-3C85-A6B9ED46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04" y="2782566"/>
            <a:ext cx="7535327" cy="2638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19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C93AE-4894-6A1C-9660-3B33F321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0122" y="1566028"/>
            <a:ext cx="11376762" cy="26844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an effort to reduce the overheads on traffic to and from servers, and to reduce loading times for webpages, React builds what is known as Single Page Applications (SPAs).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of the routing is done ‘client side’, resulting in fewer requests to the same server for different pages and much faster navigation on a webpage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investigate how to efficiently create a nav system where the main links are permanent, but the </a:t>
            </a:r>
            <a:r>
              <a:rPr lang="en-GB" dirty="0" err="1"/>
              <a:t>sublinks</a:t>
            </a:r>
            <a:r>
              <a:rPr lang="en-GB" dirty="0"/>
              <a:t> change based on where you are in the structure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3BC5D-FEB8-0507-286D-CC63A68D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763" y="1772613"/>
            <a:ext cx="1103043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now use a loader function to collect the details of the individual Tickets in the system. Inside </a:t>
            </a:r>
            <a:r>
              <a:rPr lang="en-GB" dirty="0" err="1"/>
              <a:t>TicketDetail.tsx</a:t>
            </a:r>
            <a:r>
              <a:rPr lang="en-GB" dirty="0"/>
              <a:t> create a loader.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7655B-B568-50CB-AFBD-C6D577FC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58" y="3241992"/>
            <a:ext cx="7210519" cy="17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7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E87469-0602-748A-896D-3C52DDDB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574800"/>
            <a:ext cx="571817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Then pass it into the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2AB6-4E6E-8F10-3E6D-34D81DD3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98" y="2187986"/>
            <a:ext cx="7916760" cy="40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B79C48-003F-787B-1887-2B5D017F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551" y="1692000"/>
            <a:ext cx="10363461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Link the loader to the route (ensure it is imported)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240B8-9F2A-A983-8366-E264DB2A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89" y="3002827"/>
            <a:ext cx="563958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17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D0F640-107F-2D22-6C36-25E07FEB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402" y="1612172"/>
            <a:ext cx="10520643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Update the link in the Tickets to link to the ticket id detail page. Notice the </a:t>
            </a:r>
            <a:r>
              <a:rPr lang="en-GB" dirty="0" err="1"/>
              <a:t>toString</a:t>
            </a:r>
            <a:r>
              <a:rPr lang="en-GB" dirty="0"/>
              <a:t>()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B2A97-F4E2-EB55-2682-0F09CD0E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01" y="2539622"/>
            <a:ext cx="7066058" cy="33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1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650BE-1957-BB70-86B5-CA3F2C9A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9683" y="1692000"/>
            <a:ext cx="868689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will now link the tickets to the ticket 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*Update the CSS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2E73E-14FC-E808-79C6-5F4DD5BE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9" y="3429000"/>
            <a:ext cx="4609227" cy="2316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987829-8269-1A31-33EA-780A28FA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112" y="3176568"/>
            <a:ext cx="4169384" cy="23406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45A628-BF7F-D10D-591C-BE43D2C7245E}"/>
              </a:ext>
            </a:extLst>
          </p:cNvPr>
          <p:cNvCxnSpPr>
            <a:cxnSpLocks/>
          </p:cNvCxnSpPr>
          <p:nvPr/>
        </p:nvCxnSpPr>
        <p:spPr>
          <a:xfrm flipV="1">
            <a:off x="2676595" y="4507454"/>
            <a:ext cx="4487998" cy="32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4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Error Elements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6AF1D-8E9C-67CC-2820-13F9F81BE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C05CD-CD9F-4E30-C8BA-D271E771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Behaviour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0907" y="1692000"/>
            <a:ext cx="10796868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Currently, If we navigate to a Ticket that doesn’t exist, we get this 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need to perform a check in the loader to ensure we alert the user to the fact this doesn’t exist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81A43-3E0B-C80C-6D1A-1A35B7BD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714" y="2333823"/>
            <a:ext cx="7573432" cy="4267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807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BB619-E56A-E937-3452-132C264B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4669" y="1708108"/>
            <a:ext cx="1066310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need to drop some validation into the </a:t>
            </a:r>
            <a:r>
              <a:rPr lang="en-GB" dirty="0" err="1"/>
              <a:t>TicketDetail</a:t>
            </a:r>
            <a:r>
              <a:rPr lang="en-GB" dirty="0"/>
              <a:t> loader to check if the response is ok.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BFAB8-DF0B-498A-77FE-A0662C2C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53" y="3186599"/>
            <a:ext cx="7163795" cy="26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9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C1A38-8489-8CC5-2E80-C1915E60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4935" y="1664409"/>
            <a:ext cx="1064983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new Component called </a:t>
            </a:r>
            <a:r>
              <a:rPr lang="en-GB" dirty="0" err="1"/>
              <a:t>TicketError.tsx</a:t>
            </a:r>
            <a:r>
              <a:rPr lang="en-GB" dirty="0"/>
              <a:t> in the tickets folder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E837C-471E-02CF-ABCC-907BA31E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68" y="2384409"/>
            <a:ext cx="747816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3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8419B-BC5B-CB4A-2012-D7407944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7726" y="1705807"/>
            <a:ext cx="1096833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Add the new component to the route. Ensuring it has been imported at the top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AEB35-A9B5-9BAC-FDE6-CF67D926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600" y="2823706"/>
            <a:ext cx="587774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298A26-64A8-5CC5-F27D-37AE7557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Versions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6924" y="1245687"/>
            <a:ext cx="11935076" cy="521652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were some significant changes in the way routing was managed in react in the version change from v5 to v6.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you are re-writing or creating a new project, you should be using v6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current major standard release is 6.4</a:t>
            </a:r>
          </a:p>
          <a:p>
            <a:pPr marL="0" indent="0">
              <a:buNone/>
            </a:pPr>
            <a:r>
              <a:rPr lang="en-GB" dirty="0"/>
              <a:t>Among many other updates, features such as nested routes and layouts, Loaders, Error Elements and pending states were perfected in this release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105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1FC6F7-70CA-0F8B-C7F7-2C86DD8A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909" y="1853365"/>
            <a:ext cx="10351136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should also be checking that the API is functioning correctly. We can drop the same check in the Tickets Loader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61655-675A-264B-DB07-C337412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19" y="3429000"/>
            <a:ext cx="6027295" cy="23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56839-9049-21EE-7D81-2B40067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5152" y="1483081"/>
            <a:ext cx="5718175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would work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87540-EB85-E707-8DC4-065DC2A1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70" y="1815445"/>
            <a:ext cx="695422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7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5BDA4C-2EF7-BCBC-689B-DD2A2766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520" y="1663539"/>
            <a:ext cx="10686191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But to reduce duplication of code, we can delete it from the child routes and put it as an attribute in the parent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11B6D-860A-6675-7EF9-B79B9FE3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08" y="3167984"/>
            <a:ext cx="7963008" cy="35233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473A71-6429-208E-505F-A176E8B667AF}"/>
              </a:ext>
            </a:extLst>
          </p:cNvPr>
          <p:cNvCxnSpPr>
            <a:cxnSpLocks/>
          </p:cNvCxnSpPr>
          <p:nvPr/>
        </p:nvCxnSpPr>
        <p:spPr>
          <a:xfrm>
            <a:off x="6095430" y="2356844"/>
            <a:ext cx="2973266" cy="90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6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Protected Routes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2119175-A94E-7E49-369E-2BE5F9F0B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667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FAAEB-FB6C-9BC3-1050-73AB886B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665" y="1939426"/>
            <a:ext cx="10329620" cy="167798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repo of starter code has been supplied for you. This will be explained and then we will work through the process of implementing authentication and routes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618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4277B7-CB3E-8EB3-138C-177C97EB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4036" y="1554425"/>
            <a:ext cx="11161263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About, Account, Home and Private components are simple exports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Login page contains fields which will be used for authentication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951B0-6AE5-640C-5437-54FA953F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38" y="1987033"/>
            <a:ext cx="4325245" cy="1677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EA09D-936C-EAC0-C636-73505F2E4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43267"/>
            <a:ext cx="3857977" cy="2271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51878-6512-E576-42B8-C021352478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08"/>
          <a:stretch/>
        </p:blipFill>
        <p:spPr>
          <a:xfrm>
            <a:off x="392114" y="2094609"/>
            <a:ext cx="1458202" cy="16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4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453BC-4F1B-3C79-2865-B982EE8B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734" y="1507224"/>
            <a:ext cx="11290328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Navigation contains an array with the attributes for the pages we will navigate to.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Notice we have an </a:t>
            </a:r>
            <a:r>
              <a:rPr lang="en-GB" dirty="0" err="1"/>
              <a:t>isMenu</a:t>
            </a:r>
            <a:r>
              <a:rPr lang="en-GB" dirty="0"/>
              <a:t> element and </a:t>
            </a:r>
            <a:r>
              <a:rPr lang="en-GB" dirty="0" err="1"/>
              <a:t>isPrivate</a:t>
            </a:r>
            <a:r>
              <a:rPr lang="en-GB" dirty="0"/>
              <a:t>. These determine if the element is rendered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6A411-A3F5-7291-E5AE-5B33410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14" y="3476217"/>
            <a:ext cx="3370526" cy="27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23AE0-6CA6-5AA9-4CC1-54AD3E2C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92000"/>
            <a:ext cx="10798063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RenderNavigation</a:t>
            </a:r>
            <a:r>
              <a:rPr lang="en-GB" dirty="0"/>
              <a:t> exports 2 constants.</a:t>
            </a:r>
          </a:p>
          <a:p>
            <a:pPr marL="0" indent="0">
              <a:buNone/>
            </a:pPr>
            <a:r>
              <a:rPr lang="en-GB" dirty="0" err="1"/>
              <a:t>RenderRoutes</a:t>
            </a:r>
            <a:r>
              <a:rPr lang="en-GB" dirty="0"/>
              <a:t>, which checks to see if the route will be private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RenderMenu</a:t>
            </a:r>
            <a:r>
              <a:rPr lang="en-GB" dirty="0"/>
              <a:t> which build the Menu </a:t>
            </a:r>
            <a:br>
              <a:rPr lang="en-GB" dirty="0"/>
            </a:br>
            <a:r>
              <a:rPr lang="en-GB" dirty="0"/>
              <a:t>itself based on privacy settings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FE30E-4984-C399-2A48-6E643F76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65" y="2590190"/>
            <a:ext cx="5306558" cy="209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5C322-6C5A-95B1-757C-D93704B6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51" y="3944251"/>
            <a:ext cx="4333972" cy="24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6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792E4-99A3-BECF-39B5-E5734244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4793" y="1584982"/>
            <a:ext cx="5718175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App.tsx</a:t>
            </a:r>
            <a:r>
              <a:rPr lang="en-GB" dirty="0"/>
              <a:t> uses </a:t>
            </a:r>
            <a:r>
              <a:rPr lang="en-GB" dirty="0" err="1"/>
              <a:t>BrowserRouter</a:t>
            </a:r>
            <a:r>
              <a:rPr lang="en-GB" dirty="0"/>
              <a:t> and drops the Header into the page, then any Menu Items that are available, then maps the routes to the page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wrap all of this in Authentication, which will then change the menu items available to the user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902D6-F8F5-3996-D405-7D7BB379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962" y="2011437"/>
            <a:ext cx="5610938" cy="31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2CF07F-F386-09F9-0A48-CB5AD77D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3278" y="1584982"/>
            <a:ext cx="10180581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have also been some CSS styles applied to the webpage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9A056-28C5-C21B-F30A-DD90A170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98" y="2304982"/>
            <a:ext cx="4397121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E89091-50A5-2DAF-9E91-CF3F34B5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React Router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207" y="1692000"/>
            <a:ext cx="10051298" cy="51181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React need to have the routing installed as an option to allow the features to work. A simple </a:t>
            </a:r>
            <a:r>
              <a:rPr lang="en-GB" dirty="0" err="1"/>
              <a:t>npm</a:t>
            </a:r>
            <a:r>
              <a:rPr lang="en-GB" dirty="0"/>
              <a:t> install is all that is required.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will install all other dependencies as well as the interaction with the </a:t>
            </a:r>
            <a:r>
              <a:rPr lang="en-GB" dirty="0" err="1"/>
              <a:t>dom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50730-D039-8ED9-6C55-CD56750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44" y="2877627"/>
            <a:ext cx="6007771" cy="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02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F1302-126B-DB7F-1A00-29ED5D7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80" y="753070"/>
            <a:ext cx="11161263" cy="720000"/>
          </a:xfrm>
        </p:spPr>
        <p:txBody>
          <a:bodyPr/>
          <a:lstStyle/>
          <a:p>
            <a:r>
              <a:rPr lang="en-GB" dirty="0"/>
              <a:t>Provided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639" y="1565937"/>
            <a:ext cx="11071072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Notice there is no Login link rendered as yet.</a:t>
            </a:r>
          </a:p>
          <a:p>
            <a:pPr marL="0" indent="0">
              <a:buNone/>
            </a:pPr>
            <a:r>
              <a:rPr lang="en-GB" dirty="0"/>
              <a:t>This is because </a:t>
            </a:r>
            <a:r>
              <a:rPr lang="en-GB" dirty="0" err="1"/>
              <a:t>isMenu</a:t>
            </a:r>
            <a:r>
              <a:rPr lang="en-GB" dirty="0"/>
              <a:t> is set to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 can access the page by typing the extension into the address bar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B221D-01D9-44CD-F36D-D306AA4F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36" y="1113070"/>
            <a:ext cx="4697126" cy="22584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5C46F-ACB3-9D2B-383E-7CACBFA9D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641" y="4340137"/>
            <a:ext cx="3952474" cy="20749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76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479AA-4AB6-FE36-0B00-8CF59DE6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4036" y="1584982"/>
            <a:ext cx="10722385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Firstly, we need to create authentication to wrap all routing inside. This component will let the user log in and will then update an </a:t>
            </a:r>
            <a:r>
              <a:rPr lang="en-GB" dirty="0" err="1"/>
              <a:t>isAuthenticated</a:t>
            </a:r>
            <a:r>
              <a:rPr lang="en-GB" dirty="0"/>
              <a:t> variable to change what the user can see.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Create a new component in the auth folder called </a:t>
            </a:r>
            <a:r>
              <a:rPr lang="en-GB" dirty="0" err="1"/>
              <a:t>AuthWrapper.tsx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Import { </a:t>
            </a:r>
            <a:r>
              <a:rPr lang="en-GB" dirty="0" err="1"/>
              <a:t>createContext</a:t>
            </a:r>
            <a:r>
              <a:rPr lang="en-GB" dirty="0"/>
              <a:t>, </a:t>
            </a:r>
            <a:r>
              <a:rPr lang="en-GB" dirty="0" err="1"/>
              <a:t>useContext</a:t>
            </a:r>
            <a:r>
              <a:rPr lang="en-GB" dirty="0"/>
              <a:t>, </a:t>
            </a:r>
            <a:r>
              <a:rPr lang="en-GB" dirty="0" err="1"/>
              <a:t>useState</a:t>
            </a:r>
            <a:r>
              <a:rPr lang="en-GB" dirty="0"/>
              <a:t> } from react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Import </a:t>
            </a:r>
            <a:r>
              <a:rPr lang="en-GB" dirty="0" err="1"/>
              <a:t>RenderHeader</a:t>
            </a:r>
            <a:r>
              <a:rPr lang="en-GB" dirty="0"/>
              <a:t>, </a:t>
            </a:r>
            <a:r>
              <a:rPr lang="en-GB" dirty="0" err="1"/>
              <a:t>RenderMenu</a:t>
            </a:r>
            <a:r>
              <a:rPr lang="en-GB" dirty="0"/>
              <a:t> and </a:t>
            </a:r>
            <a:r>
              <a:rPr lang="en-GB" dirty="0" err="1"/>
              <a:t>RenderRoutes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EC801-DEDC-CB0C-86B5-99AAE9A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11" y="5455432"/>
            <a:ext cx="8055038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8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7DFB73-ECDE-CE55-E1A9-0F93CD61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551" y="1584982"/>
            <a:ext cx="9954670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AuthContext</a:t>
            </a:r>
            <a:r>
              <a:rPr lang="en-GB" dirty="0"/>
              <a:t> which will equal </a:t>
            </a:r>
            <a:r>
              <a:rPr lang="en-GB" dirty="0" err="1"/>
              <a:t>createContext</a:t>
            </a:r>
            <a:r>
              <a:rPr lang="en-GB" dirty="0"/>
              <a:t>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export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AuthData</a:t>
            </a:r>
            <a:r>
              <a:rPr lang="en-GB" dirty="0"/>
              <a:t> which equals </a:t>
            </a:r>
            <a:r>
              <a:rPr lang="en-GB" dirty="0" err="1"/>
              <a:t>useContext</a:t>
            </a:r>
            <a:r>
              <a:rPr lang="en-GB" dirty="0"/>
              <a:t>(</a:t>
            </a:r>
            <a:r>
              <a:rPr lang="en-GB" dirty="0" err="1"/>
              <a:t>AuthContext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ECCED-D0A8-D97A-556D-0D8D48E6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087" y="4055114"/>
            <a:ext cx="6104149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2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D0DA17-1B7C-2D41-C464-69CB42A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249" y="1692000"/>
            <a:ext cx="11000526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export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AuthWrapper</a:t>
            </a:r>
            <a:r>
              <a:rPr lang="en-GB" dirty="0"/>
              <a:t> as usual. Here we will create some state and allow that user to login and logout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will not be real authentication however, we will mock a link to API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A4E03-0ADB-7EE4-8768-7826CB22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36" y="3574730"/>
            <a:ext cx="5945904" cy="29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8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AE9464-2DE4-58EE-33D8-C988B6E9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815279"/>
            <a:ext cx="5718175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 logout function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ED434-D229-13EC-0468-D545499A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77" y="2959820"/>
            <a:ext cx="560880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4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9FA2B4-AD96-DF5E-03B1-6BFA43D5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249" y="1692000"/>
            <a:ext cx="10662370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need to replace all the routing currenting in </a:t>
            </a:r>
            <a:r>
              <a:rPr lang="en-GB" dirty="0" err="1"/>
              <a:t>App.tsx</a:t>
            </a:r>
            <a:r>
              <a:rPr lang="en-GB" dirty="0"/>
              <a:t> and put it into this wrapper. </a:t>
            </a:r>
          </a:p>
          <a:p>
            <a:pPr marL="0" indent="0">
              <a:buNone/>
            </a:pPr>
            <a:r>
              <a:rPr lang="en-GB" dirty="0"/>
              <a:t>Once done, we can drop the </a:t>
            </a:r>
            <a:r>
              <a:rPr lang="en-GB" dirty="0" err="1"/>
              <a:t>AuthWrapper</a:t>
            </a:r>
            <a:r>
              <a:rPr lang="en-GB" dirty="0"/>
              <a:t> into </a:t>
            </a:r>
            <a:r>
              <a:rPr lang="en-GB" dirty="0" err="1"/>
              <a:t>App.tsx</a:t>
            </a:r>
            <a:r>
              <a:rPr lang="en-GB" dirty="0"/>
              <a:t>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310E2-0078-8DBA-562E-1D6348C9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42" y="3175249"/>
            <a:ext cx="6591871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8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DB7B88-0959-01C8-BB23-C9060735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1514" y="1560199"/>
            <a:ext cx="7866119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App.tsx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Now, all routes and access is controlled by the authentication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F501-0E0E-1753-6EFF-45B5ECAD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37" y="2659039"/>
            <a:ext cx="4675545" cy="38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68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8BC8D2-79B5-A15F-6605-5D444605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763" y="1565182"/>
            <a:ext cx="10223611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 in </a:t>
            </a:r>
            <a:r>
              <a:rPr lang="en-GB" dirty="0" err="1"/>
              <a:t>RenderNavigation</a:t>
            </a:r>
            <a:r>
              <a:rPr lang="en-GB" dirty="0"/>
              <a:t> import </a:t>
            </a:r>
            <a:r>
              <a:rPr lang="en-GB" dirty="0" err="1"/>
              <a:t>AuthData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Create a new </a:t>
            </a:r>
            <a:r>
              <a:rPr lang="en-GB" dirty="0" err="1"/>
              <a:t>const</a:t>
            </a:r>
            <a:r>
              <a:rPr lang="en-GB" dirty="0"/>
              <a:t> which pulls the user status into the component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Inside </a:t>
            </a:r>
            <a:r>
              <a:rPr lang="en-GB" dirty="0" err="1"/>
              <a:t>RenderRoutes</a:t>
            </a:r>
            <a:r>
              <a:rPr lang="en-GB" dirty="0"/>
              <a:t>, we need to update the logic to allow routes to check if the user has signed 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3C73-2F24-1C9C-C890-E2E7C459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56" y="1521846"/>
            <a:ext cx="4138019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5C718-722E-A84C-AC6A-7CA164B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82" y="4057502"/>
            <a:ext cx="6459293" cy="25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29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FBBAC1-5CBF-C466-E97C-A0D8C6FA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6492" y="1479121"/>
            <a:ext cx="11479950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Inside </a:t>
            </a:r>
            <a:r>
              <a:rPr lang="en-GB" dirty="0" err="1"/>
              <a:t>RenderMenu</a:t>
            </a:r>
            <a:r>
              <a:rPr lang="en-GB" dirty="0"/>
              <a:t>, we need to update the logic to display the login / logout menu item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B8CEE-ADE1-068D-D4A6-753829B6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96" y="1941352"/>
            <a:ext cx="6673838" cy="47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E00F24-A4E6-DD0F-D355-DC41E4C5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Updated menu items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64672"/>
            <a:ext cx="9948209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can now render either login or logout on the navbar based on whether a user is logged in or not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a tiny adjustment to the CSS file (remove the 30px left and right margin)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69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EABC0-1047-470A-2155-8768F7F0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47" y="3559039"/>
            <a:ext cx="2819644" cy="952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B5EEE-7A31-9E69-915F-FDCCC434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8" y="2737016"/>
            <a:ext cx="6957663" cy="31397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F4277-5917-B281-096F-830CB20AAE63}"/>
              </a:ext>
            </a:extLst>
          </p:cNvPr>
          <p:cNvCxnSpPr>
            <a:cxnSpLocks/>
          </p:cNvCxnSpPr>
          <p:nvPr/>
        </p:nvCxnSpPr>
        <p:spPr>
          <a:xfrm flipH="1">
            <a:off x="4658061" y="4000815"/>
            <a:ext cx="3531032" cy="3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B595C-2EBC-6E74-74DC-56AEC017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Methods of routing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692000"/>
            <a:ext cx="12207777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95% of react code out there follows this method. We will start our app with this method and then see how to update it with the newer ways of working.</a:t>
            </a:r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App.tsx</a:t>
            </a:r>
            <a:r>
              <a:rPr lang="en-GB" dirty="0"/>
              <a:t>, we need to do a few imports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wrap our App return in a </a:t>
            </a:r>
            <a:r>
              <a:rPr lang="en-GB" dirty="0" err="1"/>
              <a:t>BrowserRouter</a:t>
            </a:r>
            <a:r>
              <a:rPr lang="en-GB" dirty="0"/>
              <a:t> 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1D2FE-932F-7BA0-72F0-25C18CE2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9" y="3175994"/>
            <a:ext cx="7369179" cy="28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D995B-A6DF-3275-68F5-2896FF2FD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57" y="3895716"/>
            <a:ext cx="4252571" cy="2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1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3F117A-B34A-BDB2-E9B8-76D7551A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609189"/>
            <a:ext cx="10787305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need to do quite a bit of work with the login page. We will use a hook called </a:t>
            </a:r>
            <a:r>
              <a:rPr lang="en-GB" dirty="0" err="1"/>
              <a:t>useReducer</a:t>
            </a:r>
            <a:r>
              <a:rPr lang="en-GB" dirty="0"/>
              <a:t> and we can create an error message to alert for an incorrect password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First, we create the ability to redirect users with </a:t>
            </a:r>
            <a:r>
              <a:rPr lang="en-GB" dirty="0" err="1"/>
              <a:t>useNavigate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09537-E2EC-A7DD-ABF2-02697A05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060" y="2654844"/>
            <a:ext cx="5349704" cy="975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8205E-CD98-0065-2858-9956795D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023" y="4783950"/>
            <a:ext cx="390177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08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7A8F8-C2C0-8F79-DC11-B1556933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551" y="1591728"/>
            <a:ext cx="9965428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Then we call in the login function from </a:t>
            </a:r>
            <a:r>
              <a:rPr lang="en-GB" dirty="0" err="1"/>
              <a:t>AuthData</a:t>
            </a:r>
            <a:r>
              <a:rPr lang="en-GB" dirty="0"/>
              <a:t>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we consolidate all the input data using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set an error message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B1964-7D46-501C-205B-5C8F33CE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71" y="1226511"/>
            <a:ext cx="4046571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49E8D-1ED4-2311-2E84-C9953F67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385" y="3269715"/>
            <a:ext cx="7495346" cy="148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42E99-FA10-5D32-2F6C-E30EF22D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92" y="5132920"/>
            <a:ext cx="7495346" cy="1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5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F8D1AC-0929-FB99-E513-06AA6534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3278" y="1584982"/>
            <a:ext cx="10675433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Create an async function called </a:t>
            </a:r>
            <a:r>
              <a:rPr lang="en-GB" dirty="0" err="1"/>
              <a:t>doLogin</a:t>
            </a:r>
            <a:r>
              <a:rPr lang="en-GB" dirty="0"/>
              <a:t> which will employ a try and catch to validate the login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checks the username and password and redirects to the Account page if successful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66465-19E4-5A11-CF48-7A74F3E8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008" y="2125377"/>
            <a:ext cx="6016006" cy="19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22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5052A-849E-4500-52C0-14146BD9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8469" y="1510556"/>
            <a:ext cx="10186754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Update the input boxes to trigger the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Add the action to the button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4A92-2D08-2134-8D01-C29571D9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1" y="2163934"/>
            <a:ext cx="5712179" cy="336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68D96-E9D5-69CC-9949-48CA4A9BC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358" y="2659390"/>
            <a:ext cx="5128704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0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3CB3CE-02D0-A00B-6176-78C51EFA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255" y="1661170"/>
            <a:ext cx="11161263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Finally, drop a check for an error and conditionally render the message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your CSS too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E439C-FE78-1B6D-5BD5-F433BF0D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18" y="2280010"/>
            <a:ext cx="5357324" cy="83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83383-4793-E6C2-7803-BC308DCC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43" y="3706293"/>
            <a:ext cx="295681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54AD89-83D8-DEA3-B3A3-CB9F0551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799" y="1620385"/>
            <a:ext cx="9653456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account, import </a:t>
            </a:r>
            <a:r>
              <a:rPr lang="en-GB" dirty="0" err="1"/>
              <a:t>AuthData</a:t>
            </a:r>
            <a:r>
              <a:rPr lang="en-GB" dirty="0"/>
              <a:t> and add the user context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831BB-0834-01C2-E1AB-96457665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12" y="2459378"/>
            <a:ext cx="579932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6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C8D99-8D2B-4EB9-C806-6E989A35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650" y="1459417"/>
            <a:ext cx="9915936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log in with Bill and password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You have access to the new routes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0737B-70A6-19D1-FAE2-EE01D4CD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5" y="2025319"/>
            <a:ext cx="5561704" cy="2279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C54DE-5152-2669-EA00-B2F1AB00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79" y="4630675"/>
            <a:ext cx="5395949" cy="15358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58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B88E4-7560-B6F0-0F0A-F0D875BD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Page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402" y="1692000"/>
            <a:ext cx="8595024" cy="16779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And can see the private members area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64E1B-3DD7-AFE1-8B3C-0831EA42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09" y="2683304"/>
            <a:ext cx="6950042" cy="23014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261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Labs and Activities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9C54DF3-60C4-A938-9FA5-3261CD57C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99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E5D6-CEDC-8F2D-5B9B-929A8EAA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Pair Coding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653" y="1692000"/>
            <a:ext cx="10614846" cy="30083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Break into pairs and create a website for a shop which sells plants.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Your website should:</a:t>
            </a:r>
          </a:p>
          <a:p>
            <a:pPr marL="0" indent="0">
              <a:buNone/>
            </a:pPr>
            <a:r>
              <a:rPr lang="en-GB" dirty="0"/>
              <a:t>Have nested routes</a:t>
            </a:r>
          </a:p>
          <a:p>
            <a:pPr marL="0" indent="0">
              <a:buNone/>
            </a:pPr>
            <a:r>
              <a:rPr lang="en-GB" dirty="0"/>
              <a:t>Have a protected ‘your details’ page</a:t>
            </a:r>
          </a:p>
          <a:p>
            <a:pPr marL="0" indent="0">
              <a:buNone/>
            </a:pPr>
            <a:r>
              <a:rPr lang="en-GB" dirty="0"/>
              <a:t>Have products that can be displayed in a products page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Spend some time planning your layout. You should create a repo and either clone and branch, or mob code the product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918899-DAB8-F1AB-A9FC-09BCB64E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pages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21350" y="1692000"/>
            <a:ext cx="10348160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Now that we have the routes, we can create the pages they ‘route’ to.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our setup, the “about route” is linked to the “About” component. The named component is what is rendered when the URL localhost/about is requested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Remember, once the SPA has loaded, this is all performed browser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93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79DB83-3628-0444-B841-6372C841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pages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9634" y="1694041"/>
            <a:ext cx="10946428" cy="58991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For this exercise, the pages will be stored in a folder designed to hold them</a:t>
            </a:r>
          </a:p>
          <a:p>
            <a:pPr marL="0" indent="0">
              <a:buNone/>
            </a:pPr>
            <a:r>
              <a:rPr lang="en-GB" dirty="0"/>
              <a:t>Once the pages have been created, they need to be imported into </a:t>
            </a:r>
            <a:r>
              <a:rPr lang="en-GB" dirty="0" err="1"/>
              <a:t>App.tsx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18C67-FF15-795F-9809-219538FB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14" y="3446574"/>
            <a:ext cx="3856883" cy="196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4ABD3-22AE-8F3A-3D4B-59548C4C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28" y="4068873"/>
            <a:ext cx="4073563" cy="1966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E1CEE-7D7B-892E-5025-000189C03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25" y="2871868"/>
            <a:ext cx="1603927" cy="23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0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1_QA_CovSlid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2_QA_Div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3_QA_Cont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2D2604-6B98-42C7-84A5-C347393399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  <ds:schemaRef ds:uri="d9d04ef3-bcb7-4ae4-a62d-289c704a8497"/>
    <ds:schemaRef ds:uri="913fe58e-060a-4373-b11d-b366e3be46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3802</TotalTime>
  <Words>4251</Words>
  <Application>Microsoft Office PowerPoint</Application>
  <PresentationFormat>Widescreen</PresentationFormat>
  <Paragraphs>1774</Paragraphs>
  <Slides>79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Figtree</vt:lpstr>
      <vt:lpstr>Montserrat Black</vt:lpstr>
      <vt:lpstr>Montserrat</vt:lpstr>
      <vt:lpstr>var(--fontFamilyBase)</vt:lpstr>
      <vt:lpstr>Consolas</vt:lpstr>
      <vt:lpstr>Figtree ExtraBold</vt:lpstr>
      <vt:lpstr>Arial</vt:lpstr>
      <vt:lpstr>Calibri</vt:lpstr>
      <vt:lpstr>-apple-system</vt:lpstr>
      <vt:lpstr>1_QA_CovSlide</vt:lpstr>
      <vt:lpstr>2_QA_DivSlides</vt:lpstr>
      <vt:lpstr>3_QA_ContSlides</vt:lpstr>
      <vt:lpstr>ADVANCED REACT</vt:lpstr>
      <vt:lpstr>OBJECTIVES </vt:lpstr>
      <vt:lpstr>React-Router</vt:lpstr>
      <vt:lpstr>SPAs </vt:lpstr>
      <vt:lpstr>Versions </vt:lpstr>
      <vt:lpstr>Installing React Router </vt:lpstr>
      <vt:lpstr>Existing Methods of routing </vt:lpstr>
      <vt:lpstr>Creating the pages </vt:lpstr>
      <vt:lpstr>Creating the pages </vt:lpstr>
      <vt:lpstr>Creating the pages </vt:lpstr>
      <vt:lpstr>Link and NavLink </vt:lpstr>
      <vt:lpstr>Link and NavLink </vt:lpstr>
      <vt:lpstr>RouterProvider </vt:lpstr>
      <vt:lpstr>RouterProvider </vt:lpstr>
      <vt:lpstr>Layouts </vt:lpstr>
      <vt:lpstr>Help Layout </vt:lpstr>
      <vt:lpstr>Help Layout </vt:lpstr>
      <vt:lpstr>Help Layout </vt:lpstr>
      <vt:lpstr>Help Layout </vt:lpstr>
      <vt:lpstr>Help Layout </vt:lpstr>
      <vt:lpstr>Custom 404 page</vt:lpstr>
      <vt:lpstr>Current Behaviour </vt:lpstr>
      <vt:lpstr>404 </vt:lpstr>
      <vt:lpstr>404 </vt:lpstr>
      <vt:lpstr>Loaders</vt:lpstr>
      <vt:lpstr>Basics of Loaders </vt:lpstr>
      <vt:lpstr>Helpdesk Tickets prep </vt:lpstr>
      <vt:lpstr>Helpdesk Tickets prep </vt:lpstr>
      <vt:lpstr>Helpdesk Tickets prep </vt:lpstr>
      <vt:lpstr>Helpdesk Tickets prep </vt:lpstr>
      <vt:lpstr>Loader function </vt:lpstr>
      <vt:lpstr>useLoaderData() </vt:lpstr>
      <vt:lpstr>useLoaderData() </vt:lpstr>
      <vt:lpstr>Add Tickets link to RootLayout </vt:lpstr>
      <vt:lpstr>Route Parameters</vt:lpstr>
      <vt:lpstr>Parameters </vt:lpstr>
      <vt:lpstr>Parameters </vt:lpstr>
      <vt:lpstr>Parameters </vt:lpstr>
      <vt:lpstr>Parameters </vt:lpstr>
      <vt:lpstr>Parameters and Loaders </vt:lpstr>
      <vt:lpstr>Parameters and Loaders </vt:lpstr>
      <vt:lpstr>Parameters and Loaders </vt:lpstr>
      <vt:lpstr>Parameters and Loaders </vt:lpstr>
      <vt:lpstr>Parameters and Loaders </vt:lpstr>
      <vt:lpstr>Error Elements</vt:lpstr>
      <vt:lpstr>Current Behaviour </vt:lpstr>
      <vt:lpstr>Solution – Error Elements </vt:lpstr>
      <vt:lpstr>Solution – Error Elements </vt:lpstr>
      <vt:lpstr>Solution – Error Elements </vt:lpstr>
      <vt:lpstr>Best Practice </vt:lpstr>
      <vt:lpstr>Best Practice </vt:lpstr>
      <vt:lpstr>Best Practice </vt:lpstr>
      <vt:lpstr>Protected Routes</vt:lpstr>
      <vt:lpstr>Provided Code </vt:lpstr>
      <vt:lpstr>Provided Code </vt:lpstr>
      <vt:lpstr>Provided Code </vt:lpstr>
      <vt:lpstr>Provided Code </vt:lpstr>
      <vt:lpstr>Provided Code </vt:lpstr>
      <vt:lpstr>Provided Code </vt:lpstr>
      <vt:lpstr>Provided Code </vt:lpstr>
      <vt:lpstr>Wrapper </vt:lpstr>
      <vt:lpstr>Wrapper </vt:lpstr>
      <vt:lpstr>Wrapper </vt:lpstr>
      <vt:lpstr>Wrapper </vt:lpstr>
      <vt:lpstr>Wrapper </vt:lpstr>
      <vt:lpstr>Wrapper </vt:lpstr>
      <vt:lpstr>Updating Render Navigation </vt:lpstr>
      <vt:lpstr>Updating Render Navigation </vt:lpstr>
      <vt:lpstr>Updated menu items </vt:lpstr>
      <vt:lpstr>Login Page </vt:lpstr>
      <vt:lpstr>Login Page </vt:lpstr>
      <vt:lpstr>Login Page </vt:lpstr>
      <vt:lpstr>Login Page </vt:lpstr>
      <vt:lpstr>Login Page </vt:lpstr>
      <vt:lpstr>Account Page </vt:lpstr>
      <vt:lpstr>Final Page </vt:lpstr>
      <vt:lpstr>Final Page </vt:lpstr>
      <vt:lpstr>Labs and Activities</vt:lpstr>
      <vt:lpstr>Pair Coding 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Smith, Andy</cp:lastModifiedBy>
  <cp:revision>161</cp:revision>
  <cp:lastPrinted>2019-07-03T09:46:41Z</cp:lastPrinted>
  <dcterms:created xsi:type="dcterms:W3CDTF">2019-09-05T08:17:12Z</dcterms:created>
  <dcterms:modified xsi:type="dcterms:W3CDTF">2024-12-10T11:03:11Z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</Properties>
</file>